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AD98915-2685-4BA3-B33A-DF27867C6067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Четко озвучивается тема работы и  свое ФИО </a:t>
            </a:r>
          </a:p>
        </p:txBody>
      </p:sp>
      <p:sp>
        <p:nvSpPr>
          <p:cNvPr id="21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66E256E-96CA-4312-B58E-5E70F8E1CC5A}" type="slidenum">
              <a:rPr lang="ru-R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Начинаем рассказ по введению: описываем актуальность проблемы, проговариваем цель</a:t>
            </a:r>
          </a:p>
        </p:txBody>
      </p:sp>
      <p:sp>
        <p:nvSpPr>
          <p:cNvPr id="22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76E2CA1-A387-4E28-8749-6279E7C29A7A}" type="slidenum">
              <a:rPr lang="ru-R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На слайде могут быть  тезисы, определения, схемы, диаграммы , картинки.  Не надо копировать абзацы текста из диплома.</a:t>
            </a:r>
          </a:p>
        </p:txBody>
      </p:sp>
      <p:sp>
        <p:nvSpPr>
          <p:cNvPr id="224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D0F370E-1039-4969-8928-DD5A67DEF7DF}" type="slidenum">
              <a:rPr lang="ru-R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На слайде могут быть  тезисы, определения, схемы, диаграммы , картинки.  Не надо копировать абзацы текста из диплома.</a:t>
            </a:r>
          </a:p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6641A3D-E614-4109-9CBF-D79803DEBF00}" type="slidenum">
              <a:rPr lang="ru-R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4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На слайде могут быть  тезисы, определения, схемы, диаграммы , картинки.  Не надо копировать абзацы текста из диплома.</a:t>
            </a:r>
          </a:p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1504396-6E14-451E-897B-82D0505E8F4D}" type="slidenum">
              <a:rPr lang="ru-R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5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Подвести итог проделанной работе. Можно  указать возможные варианты дальнейшего использования созданного вами ПО.</a:t>
            </a:r>
          </a:p>
        </p:txBody>
      </p:sp>
      <p:sp>
        <p:nvSpPr>
          <p:cNvPr id="233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9EC9C87-6292-41DE-B96E-F5255E6C36EA}" type="slidenum">
              <a:rPr lang="ru-R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12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6A36B8-28C5-4477-A309-1B86C5659B2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CBBAD9-7B94-4221-B81C-910716E31C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AE93B9-2B9A-4E75-BCD5-BC8D4B9C95D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A7D36AA-AEA8-47DF-A9EF-3FE4AE05398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101E196-044C-43D2-9A35-3354A4847F2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40129B-06ED-41E2-A2FB-F37AB284F3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1CE4757-A918-4C8F-9FB0-282E72B0599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78146C9-24B2-4F07-8BF1-CDDA05BAABE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9E227A5-B244-49AD-8AFB-1238B8C4D95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B835574-DF10-481C-B221-88A34FC999E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E4A4241-AC94-49C2-A694-C35E368BF6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8C77B43-0EF9-4770-8813-6E112C8D842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6F2A297-789B-4644-B04B-4642DE46BF3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2559742-1F74-4CAE-B00E-3CB1DFD8C73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268CDA-6DAC-4FBF-ACDD-2EF0EADE7E6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6534225-D764-4F56-8915-1D011BB1C17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B102B52-C398-42D9-9259-D29FD1BF467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653A343-5F7D-424A-8D7C-F38B6C52591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D6BDDBC-2A74-464A-B40E-8DDAF47526B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96B2BA0-388F-4234-AB4B-ABCF39E4F09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056A9FC-BD8A-4EE7-BB45-C01D9196443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FE48857-142D-476C-A44F-38A6605FED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2408F5C-9918-4309-A71F-F4BEC2945FE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3646974-277A-40C9-A21C-23BB6BFAE6A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3FDEC30-FA5A-4931-A75A-C1BC162C4D5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6B99337-8154-4253-924F-FD32D95062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56D5B9F-96DC-45D0-906E-85183165F89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029A8C4-619C-4897-A951-EACAF2D9AC9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1AC9A43-C557-49B9-9E4D-FAD51C6C79C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74C083B-DA59-421F-B869-3325E5F1DB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BE65465-BA45-4800-A49A-912251EF67E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58DC132-A033-45C9-8ED0-05D1485409D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2C4CA3D-E09B-47D0-895E-0673DFD802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D309383-A9B9-48B2-B7F9-BEF1FC2EBB7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D19314E-2FCD-4405-8601-6D24137DC59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CFFA5FA-029D-4BFD-81D2-770556C49E6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66A2604-054A-4020-B1BC-046263C7347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16FFBFA-5228-47E6-AFC5-32CCAD1D49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6408C29-1561-4743-AEEB-3E52D6D5851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5D640A5-0F6A-4D0A-80DC-82203521CDA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344AAC6-2354-4A16-A26D-CA2DA837F8C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9C11C3B-9360-404F-B651-2F9A6682C99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52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7F8EC07-5399-427D-982A-8E3A3E34FA7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3905A8-9A4B-4064-AE0D-D73CF4E3FF0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BD0D6C5-2DB7-4F61-B1C3-E64AC8C03B1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65F65D7-88D5-443A-9FE8-2B52A8C3D4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50964A9-8D85-4AC7-A392-55CE5989DB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9936C26-8412-4286-B2E3-95815038CC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295A7AC-7AA7-4D49-BB3D-B5E2E90181C3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43F82FD-81F6-466C-A25D-E492DE8B6004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BF0C8A4-0713-4FF5-8BFC-EBB64C87F178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0FC029A-E07A-4B3B-BFEA-8E0FDE4579BE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385280" y="396000"/>
            <a:ext cx="10266120" cy="96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2400" b="1" strike="noStrike" spc="-1">
                <a:solidFill>
                  <a:schemeClr val="dk1"/>
                </a:solidFill>
                <a:latin typeface="Times New Roman"/>
              </a:rPr>
              <a:t>Санкт-Петербургское государственное бюджетное профессиональное образовательное учреждение </a:t>
            </a:r>
            <a:r>
              <a:rPr sz="2400"/>
              <a:t/>
            </a:r>
            <a:br>
              <a:rPr sz="2400"/>
            </a:br>
            <a:r>
              <a:rPr lang="ru-RU" sz="2400" b="1" strike="noStrike" spc="-1">
                <a:solidFill>
                  <a:schemeClr val="dk1"/>
                </a:solidFill>
                <a:latin typeface="Times New Roman"/>
              </a:rPr>
              <a:t>«Санкт-Петербургский технический колледж управления и коммерции» 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1523880" y="2132640"/>
            <a:ext cx="9139320" cy="16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chemeClr val="dk1"/>
                </a:solidFill>
                <a:latin typeface="Times New Roman"/>
              </a:rPr>
              <a:t>ДИПЛОМНЫЙ ПРОЕКТ 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chemeClr val="dk1"/>
                </a:solidFill>
                <a:latin typeface="Times New Roman"/>
              </a:rPr>
              <a:t>на тему: </a:t>
            </a:r>
            <a:r>
              <a:rPr lang="ru-RU" sz="2400" b="0" strike="noStrike" spc="-1">
                <a:solidFill>
                  <a:schemeClr val="dk1"/>
                </a:solidFill>
                <a:latin typeface="Times New Roman"/>
                <a:ea typeface="Calibri"/>
              </a:rPr>
              <a:t>Разработка игры в жанре Платформер на </a:t>
            </a:r>
            <a:r>
              <a:rPr lang="en-US" sz="2400" b="0" strike="noStrike" spc="-1">
                <a:solidFill>
                  <a:schemeClr val="dk1"/>
                </a:solidFill>
                <a:latin typeface="Times New Roman"/>
                <a:ea typeface="Calibri"/>
              </a:rPr>
              <a:t>Unity</a:t>
            </a:r>
            <a:r>
              <a:rPr lang="ru-RU" sz="2400" b="0" strike="noStrike" spc="-1">
                <a:solidFill>
                  <a:schemeClr val="dk1"/>
                </a:solidFill>
                <a:latin typeface="Times New Roman"/>
                <a:ea typeface="Calibri"/>
              </a:rPr>
              <a:t>2</a:t>
            </a:r>
            <a:r>
              <a:rPr lang="en-US" sz="2400" b="0" strike="noStrike" spc="-1">
                <a:solidFill>
                  <a:schemeClr val="dk1"/>
                </a:solidFill>
                <a:latin typeface="Times New Roman"/>
                <a:ea typeface="Calibri"/>
              </a:rPr>
              <a:t>D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Box 5"/>
          <p:cNvSpPr/>
          <p:nvPr/>
        </p:nvSpPr>
        <p:spPr>
          <a:xfrm>
            <a:off x="1547280" y="4188240"/>
            <a:ext cx="42166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dk1"/>
                </a:solidFill>
                <a:latin typeface="Times New Roman"/>
              </a:rPr>
              <a:t>Руководитель:  А.В. Смирнова 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6"/>
          <p:cNvSpPr/>
          <p:nvPr/>
        </p:nvSpPr>
        <p:spPr>
          <a:xfrm>
            <a:off x="7210080" y="4188240"/>
            <a:ext cx="36802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dk1"/>
                </a:solidFill>
                <a:latin typeface="Times New Roman"/>
              </a:rPr>
              <a:t>Студент:  Д.Д. Проскурня  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7"/>
          <p:cNvSpPr/>
          <p:nvPr/>
        </p:nvSpPr>
        <p:spPr>
          <a:xfrm>
            <a:off x="4890240" y="5480640"/>
            <a:ext cx="240912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dk1"/>
                </a:solidFill>
                <a:latin typeface="Times New Roman"/>
              </a:rPr>
              <a:t>Санкт-Петербург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dk1"/>
                </a:solidFill>
                <a:latin typeface="Times New Roman"/>
              </a:rPr>
              <a:t>2025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Прямоугольник 8"/>
          <p:cNvSpPr/>
          <p:nvPr/>
        </p:nvSpPr>
        <p:spPr>
          <a:xfrm>
            <a:off x="1010160" y="4818960"/>
            <a:ext cx="101696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400" b="0" strike="noStrike" spc="-1">
                <a:solidFill>
                  <a:schemeClr val="dk1"/>
                </a:solidFill>
                <a:latin typeface="Times New Roman"/>
                <a:ea typeface="Times New Roman"/>
              </a:rPr>
              <a:t>Специальность: 09.02.07 «Информационные системы и программирование» 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Собираемые предметы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Рисунок 209"/>
          <p:cNvPicPr/>
          <p:nvPr/>
        </p:nvPicPr>
        <p:blipFill>
          <a:blip r:embed="rId2"/>
          <a:stretch/>
        </p:blipFill>
        <p:spPr>
          <a:xfrm>
            <a:off x="1596180" y="1269000"/>
            <a:ext cx="8999640" cy="5061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Меню, пауза и скрины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Рисунок 211"/>
          <p:cNvPicPr/>
          <p:nvPr/>
        </p:nvPicPr>
        <p:blipFill>
          <a:blip r:embed="rId2"/>
          <a:stretch/>
        </p:blipFill>
        <p:spPr>
          <a:xfrm>
            <a:off x="1596180" y="1269000"/>
            <a:ext cx="8999640" cy="5061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738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Заключение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838080" y="1317600"/>
            <a:ext cx="10510920" cy="5189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6240"/>
          </a:bodyPr>
          <a:lstStyle/>
          <a:p>
            <a:pPr indent="0" algn="just">
              <a:lnSpc>
                <a:spcPct val="150000"/>
              </a:lnSpc>
              <a:spcAft>
                <a:spcPts val="794"/>
              </a:spcAft>
              <a:buNone/>
              <a:tabLst>
                <a:tab pos="0" algn="l"/>
              </a:tabLst>
            </a:pPr>
            <a:r>
              <a:rPr lang="ru-RU" sz="36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В ходе выполнения проекта были исследованы </a:t>
            </a:r>
            <a:r>
              <a:rPr lang="ru-RU" sz="3600" b="0" strike="noStrike" spc="-1">
                <a:solidFill>
                  <a:schemeClr val="dk1"/>
                </a:solidFill>
                <a:latin typeface="Times New Roman"/>
                <a:ea typeface="Times New Roman"/>
              </a:rPr>
              <a:t>понятия: компьютерная игра, десктопные приложения, 2D-игры.</a:t>
            </a:r>
            <a:endParaRPr lang="ru-RU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50000"/>
              </a:lnSpc>
              <a:spcAft>
                <a:spcPts val="794"/>
              </a:spcAft>
              <a:buNone/>
              <a:tabLst>
                <a:tab pos="0" algn="l"/>
              </a:tabLst>
            </a:pPr>
            <a:r>
              <a:rPr lang="ru-RU" sz="3600" b="0" strike="noStrike" spc="-1">
                <a:solidFill>
                  <a:schemeClr val="dk1"/>
                </a:solidFill>
                <a:latin typeface="Times New Roman"/>
                <a:ea typeface="Times New Roman"/>
              </a:rPr>
              <a:t>В</a:t>
            </a:r>
            <a:r>
              <a:rPr lang="ru-RU" sz="3600" b="0" strike="noStrike" spc="-21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lang="ru-RU" sz="3600" b="0" strike="noStrike" spc="-1">
                <a:solidFill>
                  <a:schemeClr val="dk1"/>
                </a:solidFill>
                <a:latin typeface="Times New Roman"/>
                <a:ea typeface="Times New Roman"/>
              </a:rPr>
              <a:t>ходе проектирования были</a:t>
            </a:r>
            <a:r>
              <a:rPr lang="ru-RU" sz="3600" b="0" strike="noStrike" spc="-15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lang="ru-RU" sz="3600" b="0" strike="noStrike" spc="-1">
                <a:solidFill>
                  <a:schemeClr val="dk1"/>
                </a:solidFill>
                <a:latin typeface="Times New Roman"/>
                <a:ea typeface="Times New Roman"/>
              </a:rPr>
              <a:t>выполнены</a:t>
            </a:r>
            <a:r>
              <a:rPr lang="ru-RU" sz="3600" b="0" strike="noStrike" spc="-15">
                <a:solidFill>
                  <a:schemeClr val="dk1"/>
                </a:solidFill>
                <a:latin typeface="Times New Roman"/>
                <a:ea typeface="Times New Roman"/>
              </a:rPr>
              <a:t> вс</a:t>
            </a:r>
            <a:r>
              <a:rPr lang="ru-RU" sz="3600" b="0" strike="noStrike" spc="-1">
                <a:solidFill>
                  <a:schemeClr val="dk1"/>
                </a:solidFill>
                <a:latin typeface="Times New Roman"/>
                <a:ea typeface="Times New Roman"/>
              </a:rPr>
              <a:t>е</a:t>
            </a:r>
            <a:r>
              <a:rPr lang="ru-RU" sz="3600" b="0" strike="noStrike" spc="-15">
                <a:solidFill>
                  <a:schemeClr val="dk1"/>
                </a:solidFill>
                <a:latin typeface="Times New Roman"/>
                <a:ea typeface="Times New Roman"/>
              </a:rPr>
              <a:t> </a:t>
            </a:r>
            <a:r>
              <a:rPr lang="ru-RU" sz="3600" b="0" strike="noStrike" spc="-1">
                <a:solidFill>
                  <a:schemeClr val="dk1"/>
                </a:solidFill>
                <a:latin typeface="Times New Roman"/>
                <a:ea typeface="Times New Roman"/>
              </a:rPr>
              <a:t>задачи.</a:t>
            </a:r>
            <a:endParaRPr lang="ru-RU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50000"/>
              </a:lnSpc>
              <a:spcAft>
                <a:spcPts val="794"/>
              </a:spcAft>
              <a:buNone/>
              <a:tabLst>
                <a:tab pos="0" algn="l"/>
              </a:tabLst>
            </a:pPr>
            <a:r>
              <a:rPr lang="ru-RU" sz="3600" b="0" strike="noStrike" spc="-1">
                <a:solidFill>
                  <a:schemeClr val="dk1"/>
                </a:solidFill>
                <a:latin typeface="Times New Roman"/>
                <a:ea typeface="Times New Roman"/>
              </a:rPr>
              <a:t>Разработанная игра соответствует поставленным задачам и заданным требованиям. Все задачи решены и цель дипломного проекта достигнута.</a:t>
            </a:r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0920" cy="1213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800" b="0" strike="noStrike" spc="-1">
                <a:solidFill>
                  <a:schemeClr val="dk1"/>
                </a:solidFill>
                <a:latin typeface="Times New Roman"/>
              </a:rPr>
              <a:t>СПАСИБО ЗА ВНИМАНИЕ!</a:t>
            </a:r>
            <a:endParaRPr lang="ru-RU" sz="4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9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Цель и задачи ДП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34320" y="1484640"/>
            <a:ext cx="10921680" cy="494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9444" lnSpcReduction="10000"/>
          </a:bodyPr>
          <a:lstStyle/>
          <a:p>
            <a:pPr indent="0" defTabSz="914400">
              <a:lnSpc>
                <a:spcPct val="90000"/>
              </a:lnSpc>
              <a:spcBef>
                <a:spcPts val="992"/>
              </a:spcBef>
              <a:buNone/>
              <a:tabLst>
                <a:tab pos="0" algn="l"/>
              </a:tabLs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/>
              </a:rPr>
              <a:t>Цель ДП </a:t>
            </a:r>
            <a:r>
              <a:rPr lang="ru-RU" sz="2800" b="0" strike="noStrike" spc="-1" dirty="0">
                <a:solidFill>
                  <a:schemeClr val="dk1"/>
                </a:solidFill>
                <a:latin typeface="Times New Roman"/>
              </a:rPr>
              <a:t>–</a:t>
            </a:r>
            <a:r>
              <a:rPr lang="en-US" sz="2800" b="0" strike="noStrike" spc="-1" dirty="0">
                <a:solidFill>
                  <a:schemeClr val="dk1"/>
                </a:solidFill>
                <a:latin typeface="Times New Roman"/>
              </a:rPr>
              <a:t> </a:t>
            </a:r>
            <a:r>
              <a:rPr lang="ru-RU" sz="28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разработка компьютерной игры в жанре 2D-платформер на движке </a:t>
            </a:r>
            <a:r>
              <a:rPr lang="ru-RU" sz="28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Unity</a:t>
            </a:r>
            <a:r>
              <a:rPr lang="ru-RU" sz="28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включая проектирование уровня, создание игровых механик и реализацию визуальных и звуковых эффектов.</a:t>
            </a:r>
            <a:endParaRPr lang="ru-RU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992"/>
              </a:spcBef>
              <a:buNone/>
              <a:tabLst>
                <a:tab pos="0" algn="l"/>
              </a:tabLs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/>
                <a:ea typeface="Calibri"/>
              </a:rPr>
              <a:t>Поставленные в работе задачи:</a:t>
            </a:r>
            <a:endParaRPr lang="ru-RU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ru-RU" sz="2600" b="0" strike="noStrike" spc="-1" dirty="0">
                <a:solidFill>
                  <a:schemeClr val="dk1"/>
                </a:solidFill>
                <a:latin typeface="Times New Roman"/>
                <a:ea typeface="Calibri"/>
              </a:rPr>
              <a:t>Изучить особенности работы с движком </a:t>
            </a:r>
            <a:r>
              <a:rPr lang="ru-RU" sz="2600" b="0" strike="noStrike" spc="-1" dirty="0" err="1">
                <a:solidFill>
                  <a:schemeClr val="dk1"/>
                </a:solidFill>
                <a:latin typeface="Times New Roman"/>
                <a:ea typeface="Calibri"/>
              </a:rPr>
              <a:t>Unity</a:t>
            </a:r>
            <a:r>
              <a:rPr lang="ru-RU" sz="2600" b="0" strike="noStrike" spc="-1" dirty="0">
                <a:solidFill>
                  <a:schemeClr val="dk1"/>
                </a:solidFill>
                <a:latin typeface="Times New Roman"/>
                <a:ea typeface="Calibri"/>
              </a:rPr>
              <a:t> и его инструментами для создания 2D-игр;</a:t>
            </a:r>
            <a:endParaRPr lang="ru-RU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ru-RU" sz="2600" b="0" strike="noStrike" spc="-1" dirty="0">
                <a:solidFill>
                  <a:schemeClr val="dk1"/>
                </a:solidFill>
                <a:latin typeface="Times New Roman"/>
                <a:ea typeface="Calibri"/>
              </a:rPr>
              <a:t>Разработать концепцию игры, включая дизайн уровня и персонажей;</a:t>
            </a:r>
            <a:endParaRPr lang="ru-RU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ru-RU" sz="2600" b="0" strike="noStrike" spc="-1" dirty="0">
                <a:solidFill>
                  <a:schemeClr val="dk1"/>
                </a:solidFill>
                <a:latin typeface="Times New Roman"/>
                <a:ea typeface="Calibri"/>
              </a:rPr>
              <a:t>Реализовать основные игровые механики, такие как перемещение персонажа, прыжки, взаимодействие с объектами и врагами;</a:t>
            </a:r>
            <a:endParaRPr lang="ru-RU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ru-RU" sz="2600" b="0" strike="noStrike" spc="-1" dirty="0">
                <a:solidFill>
                  <a:schemeClr val="dk1"/>
                </a:solidFill>
                <a:latin typeface="Times New Roman"/>
                <a:ea typeface="Calibri"/>
              </a:rPr>
              <a:t>Создать анимации и визуальные эффекты;</a:t>
            </a:r>
            <a:endParaRPr lang="ru-RU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50000"/>
              </a:lnSpc>
              <a:spcBef>
                <a:spcPts val="992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ru-RU" sz="2600" b="0" strike="noStrike" spc="-1" dirty="0">
                <a:solidFill>
                  <a:schemeClr val="dk1"/>
                </a:solidFill>
                <a:latin typeface="Times New Roman"/>
                <a:ea typeface="Calibri"/>
              </a:rPr>
              <a:t>Протестировать игру на наличие ошибок и оптимизировать её производительность;</a:t>
            </a:r>
            <a:endParaRPr lang="ru-RU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Анализ рынка видеоигр в РФ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Рисунок 178"/>
          <p:cNvPicPr/>
          <p:nvPr/>
        </p:nvPicPr>
        <p:blipFill>
          <a:blip r:embed="rId3"/>
          <a:stretch/>
        </p:blipFill>
        <p:spPr>
          <a:xfrm>
            <a:off x="1595880" y="1620000"/>
            <a:ext cx="8999640" cy="4521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Выбранные технологии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Рисунок 180"/>
          <p:cNvPicPr/>
          <p:nvPr/>
        </p:nvPicPr>
        <p:blipFill>
          <a:blip r:embed="rId3"/>
          <a:stretch/>
        </p:blipFill>
        <p:spPr>
          <a:xfrm>
            <a:off x="864000" y="2340000"/>
            <a:ext cx="1798920" cy="1798920"/>
          </a:xfrm>
          <a:prstGeom prst="rect">
            <a:avLst/>
          </a:prstGeom>
          <a:ln w="0">
            <a:noFill/>
          </a:ln>
        </p:spPr>
      </p:pic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24800" y="4500000"/>
            <a:ext cx="2698920" cy="17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ru-RU" sz="3200" b="0" strike="noStrike" spc="-1">
                <a:solidFill>
                  <a:srgbClr val="000000"/>
                </a:solidFill>
                <a:latin typeface="Times New Roman"/>
              </a:rPr>
              <a:t>платформа разработки 2D приложений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3304800" y="4500000"/>
            <a:ext cx="2698920" cy="17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Times New Roman"/>
              </a:rPr>
              <a:t>интегрированная среда разработки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184800" y="4500000"/>
            <a:ext cx="2698920" cy="17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ru-RU" sz="3600" b="0" strike="noStrike" spc="-1">
                <a:solidFill>
                  <a:srgbClr val="000000"/>
                </a:solidFill>
                <a:latin typeface="Times New Roman"/>
              </a:rPr>
              <a:t>растровый графический редактор</a:t>
            </a:r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Рисунок 184"/>
          <p:cNvPicPr/>
          <p:nvPr/>
        </p:nvPicPr>
        <p:blipFill>
          <a:blip r:embed="rId4"/>
          <a:stretch/>
        </p:blipFill>
        <p:spPr>
          <a:xfrm>
            <a:off x="3744000" y="2340000"/>
            <a:ext cx="1798920" cy="1798920"/>
          </a:xfrm>
          <a:prstGeom prst="rect">
            <a:avLst/>
          </a:prstGeom>
          <a:ln w="0">
            <a:noFill/>
          </a:ln>
        </p:spPr>
      </p:pic>
      <p:pic>
        <p:nvPicPr>
          <p:cNvPr id="186" name="Рисунок 185"/>
          <p:cNvPicPr/>
          <p:nvPr/>
        </p:nvPicPr>
        <p:blipFill>
          <a:blip r:embed="rId5"/>
          <a:stretch/>
        </p:blipFill>
        <p:spPr>
          <a:xfrm>
            <a:off x="6696000" y="2340000"/>
            <a:ext cx="1798920" cy="1798920"/>
          </a:xfrm>
          <a:prstGeom prst="rect">
            <a:avLst/>
          </a:prstGeom>
          <a:ln w="0">
            <a:noFill/>
          </a:ln>
        </p:spPr>
      </p:pic>
      <p:pic>
        <p:nvPicPr>
          <p:cNvPr id="187" name="Рисунок 186"/>
          <p:cNvPicPr/>
          <p:nvPr/>
        </p:nvPicPr>
        <p:blipFill>
          <a:blip r:embed="rId6"/>
          <a:stretch/>
        </p:blipFill>
        <p:spPr>
          <a:xfrm>
            <a:off x="9504000" y="2340000"/>
            <a:ext cx="1597320" cy="1798920"/>
          </a:xfrm>
          <a:prstGeom prst="rect">
            <a:avLst/>
          </a:prstGeom>
          <a:ln w="0">
            <a:noFill/>
          </a:ln>
        </p:spPr>
      </p:pic>
      <p:sp>
        <p:nvSpPr>
          <p:cNvPr id="188" name="Прямоугольник 187"/>
          <p:cNvSpPr/>
          <p:nvPr/>
        </p:nvSpPr>
        <p:spPr>
          <a:xfrm>
            <a:off x="9064800" y="4500000"/>
            <a:ext cx="2698920" cy="179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600" b="0" strike="noStrike" spc="-1">
                <a:solidFill>
                  <a:srgbClr val="000000"/>
                </a:solidFill>
                <a:latin typeface="Times New Roman"/>
              </a:rPr>
              <a:t>объектно-ориентированный язык программирования</a:t>
            </a:r>
            <a:endParaRPr lang="ru-RU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Прямоугольник 188"/>
          <p:cNvSpPr/>
          <p:nvPr/>
        </p:nvSpPr>
        <p:spPr>
          <a:xfrm>
            <a:off x="424800" y="1440000"/>
            <a:ext cx="2698920" cy="89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>
                <a:solidFill>
                  <a:srgbClr val="000000"/>
                </a:solidFill>
                <a:latin typeface="Times New Roman"/>
              </a:rPr>
              <a:t>Unity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Прямоугольник 189"/>
          <p:cNvSpPr/>
          <p:nvPr/>
        </p:nvSpPr>
        <p:spPr>
          <a:xfrm>
            <a:off x="3304800" y="1440000"/>
            <a:ext cx="2698920" cy="89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>
                <a:solidFill>
                  <a:srgbClr val="000000"/>
                </a:solidFill>
                <a:latin typeface="Times New Roman"/>
              </a:rPr>
              <a:t>Visual Studio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Прямоугольник 190"/>
          <p:cNvSpPr/>
          <p:nvPr/>
        </p:nvSpPr>
        <p:spPr>
          <a:xfrm>
            <a:off x="6184800" y="1440000"/>
            <a:ext cx="2698920" cy="89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>
                <a:solidFill>
                  <a:srgbClr val="000000"/>
                </a:solidFill>
                <a:latin typeface="Times New Roman"/>
              </a:rPr>
              <a:t>Microsoft Paint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Прямоугольник 191"/>
          <p:cNvSpPr/>
          <p:nvPr/>
        </p:nvSpPr>
        <p:spPr>
          <a:xfrm>
            <a:off x="9064800" y="1440000"/>
            <a:ext cx="2698920" cy="89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>
                <a:solidFill>
                  <a:srgbClr val="000000"/>
                </a:solidFill>
                <a:latin typeface="Times New Roman"/>
              </a:rPr>
              <a:t>C#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marL="936000"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chemeClr val="dk1"/>
                </a:solidFill>
                <a:latin typeface="Times New Roman"/>
              </a:rPr>
              <a:t>Сравнительная таблица </a:t>
            </a:r>
            <a:r>
              <a:rPr lang="ru-RU" sz="3200" b="0" strike="noStrike" spc="-1">
                <a:solidFill>
                  <a:schemeClr val="dk1"/>
                </a:solidFill>
                <a:latin typeface="Times New Roman"/>
              </a:rPr>
              <a:t>игровых </a:t>
            </a:r>
            <a:r>
              <a:rPr lang="en-US" sz="3200" b="0" strike="noStrike" spc="-1">
                <a:solidFill>
                  <a:schemeClr val="dk1"/>
                </a:solidFill>
                <a:latin typeface="Times New Roman"/>
              </a:rPr>
              <a:t>движков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4" name="Таблица 193"/>
          <p:cNvGraphicFramePr/>
          <p:nvPr/>
        </p:nvGraphicFramePr>
        <p:xfrm>
          <a:off x="1260000" y="1440000"/>
          <a:ext cx="9539640" cy="4859640"/>
        </p:xfrm>
        <a:graphic>
          <a:graphicData uri="http://schemas.openxmlformats.org/drawingml/2006/table">
            <a:tbl>
              <a:tblPr/>
              <a:tblGrid>
                <a:gridCol w="219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Движок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Язык программирования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2D-</a:t>
                      </a: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ориентированность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Кроссплатформенность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Сложность обучения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Unity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C#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Да (и </a:t>
                      </a: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3D)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Высокая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Средняя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Godot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GDScript, C#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Высокая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Низкая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Game Maker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GML, Drag-and-Drop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Высокая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Низкая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Construct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Визуальное проиграммирование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Средняя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Очень низкая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RPG Maker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Ruby (</a:t>
                      </a: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скрипты</a:t>
                      </a: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Да (</a:t>
                      </a: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RPG)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Ограниченная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Низкая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Phaser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JavaScript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Да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Веб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8"/>
                        </a:spcBef>
                        <a:spcAft>
                          <a:spcPts val="408"/>
                        </a:spcAft>
                      </a:pPr>
                      <a:r>
                        <a:rPr lang="ru-RU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Средняя</a:t>
                      </a:r>
                      <a:endParaRPr lang="ru-RU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5" name="Рисунок 194"/>
          <p:cNvPicPr/>
          <p:nvPr/>
        </p:nvPicPr>
        <p:blipFill>
          <a:blip r:embed="rId3"/>
          <a:stretch/>
        </p:blipFill>
        <p:spPr>
          <a:xfrm>
            <a:off x="2988000" y="279000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196" name="Рисунок 195"/>
          <p:cNvPicPr/>
          <p:nvPr/>
        </p:nvPicPr>
        <p:blipFill>
          <a:blip r:embed="rId4"/>
          <a:stretch/>
        </p:blipFill>
        <p:spPr>
          <a:xfrm>
            <a:off x="2988000" y="333000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197" name="Рисунок 196"/>
          <p:cNvPicPr/>
          <p:nvPr/>
        </p:nvPicPr>
        <p:blipFill>
          <a:blip r:embed="rId5"/>
          <a:stretch/>
        </p:blipFill>
        <p:spPr>
          <a:xfrm>
            <a:off x="2988000" y="383400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198" name="Рисунок 197"/>
          <p:cNvPicPr/>
          <p:nvPr/>
        </p:nvPicPr>
        <p:blipFill>
          <a:blip r:embed="rId6"/>
          <a:stretch/>
        </p:blipFill>
        <p:spPr>
          <a:xfrm>
            <a:off x="2988000" y="457200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199" name="Рисунок 198"/>
          <p:cNvPicPr/>
          <p:nvPr/>
        </p:nvPicPr>
        <p:blipFill>
          <a:blip r:embed="rId7"/>
          <a:stretch/>
        </p:blipFill>
        <p:spPr>
          <a:xfrm>
            <a:off x="2592000" y="5670000"/>
            <a:ext cx="897120" cy="739800"/>
          </a:xfrm>
          <a:prstGeom prst="rect">
            <a:avLst/>
          </a:prstGeom>
          <a:ln w="0">
            <a:noFill/>
          </a:ln>
        </p:spPr>
      </p:pic>
      <p:pic>
        <p:nvPicPr>
          <p:cNvPr id="200" name="Рисунок 199"/>
          <p:cNvPicPr/>
          <p:nvPr/>
        </p:nvPicPr>
        <p:blipFill>
          <a:blip r:embed="rId8"/>
          <a:stretch/>
        </p:blipFill>
        <p:spPr>
          <a:xfrm>
            <a:off x="2646000" y="5274000"/>
            <a:ext cx="805320" cy="458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Схема структуры игры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Рисунок 201"/>
          <p:cNvPicPr/>
          <p:nvPr/>
        </p:nvPicPr>
        <p:blipFill>
          <a:blip r:embed="rId2"/>
          <a:stretch/>
        </p:blipFill>
        <p:spPr>
          <a:xfrm>
            <a:off x="928440" y="1800000"/>
            <a:ext cx="10334160" cy="4221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Общий геймплей игры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Рисунок 203"/>
          <p:cNvPicPr/>
          <p:nvPr/>
        </p:nvPicPr>
        <p:blipFill>
          <a:blip r:embed="rId2"/>
          <a:stretch/>
        </p:blipFill>
        <p:spPr>
          <a:xfrm>
            <a:off x="1596180" y="1269000"/>
            <a:ext cx="8999640" cy="506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Внутриигровая камера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Рисунок 205"/>
          <p:cNvPicPr/>
          <p:nvPr/>
        </p:nvPicPr>
        <p:blipFill>
          <a:blip r:embed="rId2"/>
          <a:stretch/>
        </p:blipFill>
        <p:spPr>
          <a:xfrm>
            <a:off x="1596180" y="1269000"/>
            <a:ext cx="8999640" cy="5061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85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chemeClr val="dk1"/>
                </a:solidFill>
                <a:latin typeface="Times New Roman"/>
              </a:rPr>
              <a:t>Смерть игрока и контрольная точка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Рисунок 207"/>
          <p:cNvPicPr/>
          <p:nvPr/>
        </p:nvPicPr>
        <p:blipFill>
          <a:blip r:embed="rId2"/>
          <a:stretch/>
        </p:blipFill>
        <p:spPr>
          <a:xfrm>
            <a:off x="1596180" y="1269000"/>
            <a:ext cx="8999640" cy="5061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</TotalTime>
  <Words>404</Words>
  <Application>Microsoft Office PowerPoint</Application>
  <PresentationFormat>Широкоэкранный</PresentationFormat>
  <Paragraphs>85</Paragraphs>
  <Slides>13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DejaVu Sans</vt:lpstr>
      <vt:lpstr>Symbol</vt:lpstr>
      <vt:lpstr>Times New Roman</vt:lpstr>
      <vt:lpstr>Wingdings</vt:lpstr>
      <vt:lpstr>Тема Office</vt:lpstr>
      <vt:lpstr>Тема Office</vt:lpstr>
      <vt:lpstr>Тема Office</vt:lpstr>
      <vt:lpstr>Тема Office</vt:lpstr>
      <vt:lpstr>Санкт-Петербургское государственное бюджетное профессиональное образовательное учреждение  «Санкт-Петербургский технический колледж управления и коммерции» </vt:lpstr>
      <vt:lpstr>Цель и задачи ДП</vt:lpstr>
      <vt:lpstr>Анализ рынка видеоигр в РФ</vt:lpstr>
      <vt:lpstr>Выбранные технологии</vt:lpstr>
      <vt:lpstr>Сравнительная таблица игровых движков</vt:lpstr>
      <vt:lpstr>Схема структуры игры</vt:lpstr>
      <vt:lpstr>Общий геймплей игры</vt:lpstr>
      <vt:lpstr>Внутриигровая камера</vt:lpstr>
      <vt:lpstr>Смерть игрока и контрольная точка</vt:lpstr>
      <vt:lpstr>Собираемые предметы</vt:lpstr>
      <vt:lpstr>Меню, пауза и скрины</vt:lpstr>
      <vt:lpstr>Заключение</vt:lpstr>
      <vt:lpstr>СПАСИБО ЗА ВНИМАНИЕ!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САНКТ-ПЕТЕРБУРГСКОЕ ГОСУДАРСТВЕННОЕ БЮДЖЕТНОЕ ПРОФЕССИОНАЛЬНОЕ ОБРАЗОВАТЕЛЬНОЕ УЧРЕЖДЕНИЕ САНКТ-ПЕТЕРБУРГСКИЙ ТЕХНИЧЕСКИЙ КОЛЛЕДЖ УПРАВЛЕНИЯ И КОММЕРЦИИ</dc:title>
  <dc:subject/>
  <dc:creator>Александр Сопранков</dc:creator>
  <dc:description/>
  <cp:lastModifiedBy>admin</cp:lastModifiedBy>
  <cp:revision>94</cp:revision>
  <dcterms:created xsi:type="dcterms:W3CDTF">2018-05-28T22:09:04Z</dcterms:created>
  <dcterms:modified xsi:type="dcterms:W3CDTF">2025-06-05T13:32:26Z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10</vt:i4>
  </property>
</Properties>
</file>